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72" r:id="rId6"/>
    <p:sldId id="274" r:id="rId7"/>
    <p:sldId id="273" r:id="rId8"/>
    <p:sldId id="271" r:id="rId9"/>
    <p:sldId id="264" r:id="rId10"/>
    <p:sldId id="266" r:id="rId11"/>
    <p:sldId id="265" r:id="rId12"/>
    <p:sldId id="262" r:id="rId13"/>
    <p:sldId id="263" r:id="rId14"/>
    <p:sldId id="270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9A62DF-CA3E-43EB-9717-6983A3E4BA2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89F0E1-9F03-46E4-875F-C4AE3CACD3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743201"/>
          </a:xfrm>
        </p:spPr>
        <p:txBody>
          <a:bodyPr>
            <a:normAutofit fontScale="90000"/>
          </a:bodyPr>
          <a:lstStyle/>
          <a:p>
            <a:pPr lvl="0"/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>
                <a:solidFill>
                  <a:srgbClr val="00B0F0"/>
                </a:solidFill>
              </a:rPr>
              <a:t>Pregled </a:t>
            </a:r>
            <a:r>
              <a:rPr lang="sr-Latn-CS" dirty="0">
                <a:solidFill>
                  <a:srgbClr val="00B0F0"/>
                </a:solidFill>
              </a:rPr>
              <a:t>podmorskih ispusta od Ulcinja do Herceg Novog, </a:t>
            </a:r>
            <a:r>
              <a:rPr lang="sr-Latn-CS" dirty="0" smtClean="0">
                <a:solidFill>
                  <a:srgbClr val="00B0F0"/>
                </a:solidFill>
              </a:rPr>
              <a:t/>
            </a:r>
            <a:br>
              <a:rPr lang="sr-Latn-CS" dirty="0" smtClean="0">
                <a:solidFill>
                  <a:srgbClr val="00B0F0"/>
                </a:solidFill>
              </a:rPr>
            </a:br>
            <a:r>
              <a:rPr lang="sr-Latn-CS" dirty="0" smtClean="0">
                <a:solidFill>
                  <a:srgbClr val="00B0F0"/>
                </a:solidFill>
              </a:rPr>
              <a:t>stanje </a:t>
            </a:r>
            <a:r>
              <a:rPr lang="sr-Latn-CS" dirty="0">
                <a:solidFill>
                  <a:srgbClr val="00B0F0"/>
                </a:solidFill>
              </a:rPr>
              <a:t>i </a:t>
            </a:r>
            <a:r>
              <a:rPr lang="sr-Latn-CS" dirty="0" smtClean="0">
                <a:solidFill>
                  <a:srgbClr val="00B0F0"/>
                </a:solidFill>
              </a:rPr>
              <a:t>budućnost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5410200" cy="3124200"/>
          </a:xfrm>
        </p:spPr>
        <p:txBody>
          <a:bodyPr/>
          <a:lstStyle/>
          <a:p>
            <a:r>
              <a:rPr lang="sr-Latn-RS" b="1" dirty="0" smtClean="0"/>
              <a:t>INŽENJERSKA KOMORA CRNE GORE</a:t>
            </a:r>
          </a:p>
          <a:p>
            <a:r>
              <a:rPr lang="sr-Latn-RS" b="1" dirty="0" smtClean="0"/>
              <a:t>- STRUKOVNA KOMORA GRAĐEVINSKIH INŽINJERA</a:t>
            </a:r>
          </a:p>
          <a:p>
            <a:r>
              <a:rPr lang="en-US" b="1" dirty="0" smtClean="0"/>
              <a:t>A</a:t>
            </a:r>
            <a:r>
              <a:rPr lang="sr-Latn-RS" b="1" dirty="0" smtClean="0"/>
              <a:t>utor rada Mr Olivera Doklestić d.i.g.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5122" name="Picture 2" descr="2006_0906_102838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057400"/>
            <a:ext cx="2990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800" dirty="0" smtClean="0"/>
              <a:t>Ispust  u  petrovcu</a:t>
            </a:r>
            <a:br>
              <a:rPr lang="sr-Latn-R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zonama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daljim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obale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do o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ć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enja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mo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ž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 do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ć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ukoliko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ribarske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prilaze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obali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ispod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jedne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milje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š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postoji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pretpostavka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kolektor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anju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1800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obale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r-Latn-RS" sz="2000" i="1" dirty="0" smtClean="0">
              <a:latin typeface="Arial" pitchFamily="34" charset="0"/>
              <a:cs typeface="Arial" pitchFamily="34" charset="0"/>
            </a:endParaRPr>
          </a:p>
          <a:p>
            <a:endParaRPr lang="sr-Latn-RS" sz="2000" i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2006_0903_175200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3556624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2006_0906_140054_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36480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2006_0903_174712_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267200"/>
            <a:ext cx="2667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1600200"/>
          </a:xfrm>
        </p:spPr>
        <p:txBody>
          <a:bodyPr>
            <a:noAutofit/>
          </a:bodyPr>
          <a:lstStyle/>
          <a:p>
            <a:pPr algn="ctr"/>
            <a:r>
              <a:rPr lang="sr-Latn-RS" sz="2400" i="1" dirty="0" smtClean="0"/>
              <a:t/>
            </a:r>
            <a:br>
              <a:rPr lang="sr-Latn-RS" sz="2400" i="1" dirty="0" smtClean="0"/>
            </a:br>
            <a:r>
              <a:rPr lang="en-US" sz="2000" i="1" dirty="0" err="1" smtClean="0"/>
              <a:t>Solidna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gradnja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optimalna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dimenzija</a:t>
            </a:r>
            <a:r>
              <a:rPr lang="en-US" sz="2000" i="1" dirty="0" smtClean="0"/>
              <a:t> c</a:t>
            </a:r>
            <a:r>
              <a:rPr lang="sr-Latn-RS" sz="2000" i="1" dirty="0" smtClean="0"/>
              <a:t>ij</a:t>
            </a:r>
            <a:r>
              <a:rPr lang="en-US" sz="2000" i="1" dirty="0" err="1" smtClean="0"/>
              <a:t>evi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njihova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zastita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talasa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Ulcinj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stavljaju</a:t>
            </a:r>
            <a:r>
              <a:rPr lang="en-US" sz="2000" i="1" dirty="0" smtClean="0"/>
              <a:t> u </a:t>
            </a:r>
            <a:r>
              <a:rPr lang="en-US" sz="2000" i="1" dirty="0" err="1" smtClean="0"/>
              <a:t>poziciju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dobro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ocuvanih</a:t>
            </a:r>
            <a:r>
              <a:rPr lang="en-US" sz="2000" i="1" dirty="0" smtClean="0"/>
              <a:t> pod</a:t>
            </a:r>
            <a:r>
              <a:rPr lang="sr-Latn-RS" sz="2000" i="1" dirty="0" smtClean="0"/>
              <a:t>morskih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ispusta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Prateci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objekti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suvom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zbog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odrzavanja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nisu</a:t>
            </a:r>
            <a:r>
              <a:rPr lang="en-US" sz="2000" i="1" dirty="0" smtClean="0"/>
              <a:t> u </a:t>
            </a:r>
            <a:r>
              <a:rPr lang="en-US" sz="2000" i="1" dirty="0" err="1" smtClean="0"/>
              <a:t>funkciji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iz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razloga</a:t>
            </a:r>
            <a:r>
              <a:rPr lang="en-US" sz="2000" i="1" dirty="0" smtClean="0"/>
              <a:t> I c</a:t>
            </a:r>
            <a:r>
              <a:rPr lang="sr-Latn-RS" sz="2000" i="1" dirty="0" smtClean="0"/>
              <a:t>ij</a:t>
            </a:r>
            <a:r>
              <a:rPr lang="en-US" sz="2000" i="1" dirty="0" smtClean="0"/>
              <a:t>e</a:t>
            </a:r>
            <a:r>
              <a:rPr lang="sr-Latn-RS" sz="2000" i="1" dirty="0" smtClean="0"/>
              <a:t>li</a:t>
            </a:r>
            <a:r>
              <a:rPr lang="en-US" sz="2000" i="1" dirty="0" smtClean="0"/>
              <a:t> s</a:t>
            </a:r>
            <a:r>
              <a:rPr lang="sr-Latn-RS" sz="2000" i="1" dirty="0" smtClean="0"/>
              <a:t>i</a:t>
            </a:r>
            <a:r>
              <a:rPr lang="en-US" sz="2000" i="1" dirty="0" smtClean="0"/>
              <a:t>stem </a:t>
            </a:r>
            <a:r>
              <a:rPr lang="en-US" sz="2000" i="1" dirty="0" err="1" smtClean="0"/>
              <a:t>nefunkcioni</a:t>
            </a:r>
            <a:r>
              <a:rPr lang="sr-Latn-RS" sz="2000" i="1" dirty="0" smtClean="0"/>
              <a:t>š</a:t>
            </a:r>
            <a:r>
              <a:rPr lang="en-US" sz="2000" i="1" dirty="0" smtClean="0"/>
              <a:t>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074" name="Picture 2" descr="2006_0901_134108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2006_0903_110736_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05000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2006_0903_104802level_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05000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2006_0903_110526_res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267200"/>
            <a:ext cx="26955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2006_0906_105102_resi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267200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2006_0906_104920_resiz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267200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0"/>
              <a:t>Količine otpadnih voda zimi (2003.godina)</a:t>
            </a:r>
            <a:r>
              <a:rPr lang="en-GB" sz="2400" b="0"/>
              <a:t/>
            </a:r>
            <a:br>
              <a:rPr lang="en-GB" sz="2400" b="0"/>
            </a:br>
            <a:endParaRPr lang="en-US" sz="2400" b="0"/>
          </a:p>
        </p:txBody>
      </p:sp>
      <p:pic>
        <p:nvPicPr>
          <p:cNvPr id="1013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848600" cy="4495800"/>
          </a:xfrm>
          <a:gradFill rotWithShape="0">
            <a:gsLst>
              <a:gs pos="0">
                <a:srgbClr val="CC66FF"/>
              </a:gs>
              <a:gs pos="100000">
                <a:srgbClr val="CC66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pattFill prst="pct5">
              <a:fgClr>
                <a:srgbClr val="9900FF"/>
              </a:fgClr>
              <a:bgClr>
                <a:srgbClr val="FF9900"/>
              </a:bgClr>
            </a:pattFill>
          </a:ln>
        </p:spPr>
      </p:pic>
    </p:spTree>
  </p:cSld>
  <p:clrMapOvr>
    <a:masterClrMapping/>
  </p:clrMapOvr>
  <p:transition spd="slow" advTm="407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ctr"/>
            <a:r>
              <a:rPr lang="pl-PL" sz="2400" b="0" dirty="0" smtClean="0"/>
              <a:t/>
            </a:r>
            <a:br>
              <a:rPr lang="pl-PL" sz="2400" b="0" dirty="0" smtClean="0"/>
            </a:br>
            <a:r>
              <a:rPr lang="pl-PL" sz="2000" b="0" dirty="0" smtClean="0"/>
              <a:t>U </a:t>
            </a:r>
            <a:r>
              <a:rPr lang="pl-PL" sz="2000" b="0" dirty="0"/>
              <a:t>okviru Master plana, priložen je predlog sporazuma o kvalitetu industrijskih otpadnih voda. Ovakav sporazum determiniše sastav otpadne vode koju industrija treba da ispušta u gradsku kanalizaciju i da definiše cijenu.  </a:t>
            </a:r>
            <a:r>
              <a:rPr lang="en-US" sz="2400" b="0" dirty="0"/>
              <a:t/>
            </a:r>
            <a:br>
              <a:rPr lang="en-US" sz="2400" b="0" dirty="0"/>
            </a:br>
            <a:endParaRPr lang="en-US" sz="2400" b="0" dirty="0"/>
          </a:p>
        </p:txBody>
      </p:sp>
      <p:pic>
        <p:nvPicPr>
          <p:cNvPr id="100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239000" cy="4800600"/>
          </a:xfrm>
          <a:gradFill rotWithShape="1">
            <a:gsLst>
              <a:gs pos="0">
                <a:srgbClr val="6699FF">
                  <a:gamma/>
                  <a:tint val="6275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tint val="6275"/>
                  <a:invGamma/>
                </a:srgbClr>
              </a:gs>
            </a:gsLst>
            <a:lin ang="5400000" scaled="1"/>
          </a:gradFill>
          <a:ln/>
        </p:spPr>
      </p:pic>
    </p:spTree>
  </p:cSld>
  <p:clrMapOvr>
    <a:masterClrMapping/>
  </p:clrMapOvr>
  <p:transition spd="slow" advTm="282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ages from Herceg Novi_S"/>
          <p:cNvPicPr>
            <a:picLocks noChangeAspect="1" noChangeArrowheads="1"/>
          </p:cNvPicPr>
          <p:nvPr/>
        </p:nvPicPr>
        <p:blipFill>
          <a:blip r:embed="rId2"/>
          <a:srcRect l="4868" t="1054" r="1846" b="28641"/>
          <a:stretch>
            <a:fillRect/>
          </a:stretch>
        </p:blipFill>
        <p:spPr bwMode="auto">
          <a:xfrm>
            <a:off x="0" y="1052513"/>
            <a:ext cx="9144000" cy="4870450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81050" y="63500"/>
            <a:ext cx="7324725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sz="2400"/>
              <a:t>NOVI KANALIZACIONI SISTEM HERCEG NOVOG, </a:t>
            </a:r>
          </a:p>
          <a:p>
            <a:pPr algn="ctr"/>
            <a:r>
              <a:rPr lang="sr-Latn-CS" sz="2400"/>
              <a:t>ISTOK, ZAPAD I PPOV</a:t>
            </a:r>
            <a:endParaRPr 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648200"/>
            <a:ext cx="347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</a:t>
            </a:r>
            <a:r>
              <a:rPr lang="sr-Latn-RS" sz="4000" dirty="0" smtClean="0">
                <a:solidFill>
                  <a:srgbClr val="FF0000"/>
                </a:solidFill>
              </a:rPr>
              <a:t>vala na pažnji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3200" b="1" dirty="0"/>
              <a:t>Klasifikacija morske vode</a:t>
            </a:r>
            <a:endParaRPr lang="en-US" sz="3200" b="1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FF9933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l-SI" b="1" dirty="0">
                <a:solidFill>
                  <a:schemeClr val="accent1"/>
                </a:solidFill>
              </a:rPr>
              <a:t>   </a:t>
            </a:r>
            <a:r>
              <a:rPr lang="sl-SI" b="1" dirty="0">
                <a:solidFill>
                  <a:srgbClr val="FF0000"/>
                </a:solidFill>
              </a:rPr>
              <a:t>vode I klase</a:t>
            </a:r>
            <a:r>
              <a:rPr lang="sl-SI" dirty="0">
                <a:solidFill>
                  <a:srgbClr val="FF0000"/>
                </a:solidFill>
              </a:rPr>
              <a:t>: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l-SI" dirty="0">
                <a:solidFill>
                  <a:srgbClr val="FF0000"/>
                </a:solidFill>
              </a:rPr>
              <a:t>   do 500 ukupnih kolif. bakt. /100 ml uzorka i do 100 fekalnih bakt./100 ml uzorka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l-SI" b="1" dirty="0">
                <a:solidFill>
                  <a:srgbClr val="FF0000"/>
                </a:solidFill>
              </a:rPr>
              <a:t>   vode II klase</a:t>
            </a:r>
            <a:r>
              <a:rPr lang="sl-SI" dirty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l-SI" dirty="0">
                <a:solidFill>
                  <a:srgbClr val="FF0000"/>
                </a:solidFill>
              </a:rPr>
              <a:t>   do 10. 000 ukupnih kolif. bakt./100 ml uzorka i do 2000 fekalnih bakt./ 100 ml uzorka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03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CS" sz="3200" b="1" dirty="0"/>
              <a:t>Standardi ispuštanja u more po Direktivama EU i dodatni standardi ispuštanja prema Direktivi EU za osjetljive vode</a:t>
            </a:r>
            <a:endParaRPr lang="en-US" sz="3200" b="1" dirty="0"/>
          </a:p>
        </p:txBody>
      </p:sp>
      <p:graphicFrame>
        <p:nvGraphicFramePr>
          <p:cNvPr id="126063" name="Group 111"/>
          <p:cNvGraphicFramePr>
            <a:graphicFrameLocks noGrp="1"/>
          </p:cNvGraphicFramePr>
          <p:nvPr>
            <p:ph sz="half" idx="1"/>
          </p:nvPr>
        </p:nvGraphicFramePr>
        <p:xfrm>
          <a:off x="1066800" y="1981200"/>
          <a:ext cx="3695700" cy="3746500"/>
        </p:xfrm>
        <a:graphic>
          <a:graphicData uri="http://schemas.openxmlformats.org/drawingml/2006/table">
            <a:tbl>
              <a:tblPr/>
              <a:tblGrid>
                <a:gridCol w="1416050"/>
                <a:gridCol w="2279650"/>
              </a:tblGrid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Parmetar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Vrijednost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BPK</a:t>
                      </a:r>
                      <a:r>
                        <a:rPr kumimoji="0" lang="sr-Latn-C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5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25 mg/l O</a:t>
                      </a:r>
                      <a:r>
                        <a:rPr kumimoji="0" lang="sr-Latn-C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2 </a:t>
                      </a: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(bez nitrifikacije)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HPK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90 mg/l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Suspendovane materije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35 mg/l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061" name="Group 109"/>
          <p:cNvGraphicFramePr>
            <a:graphicFrameLocks noGrp="1"/>
          </p:cNvGraphicFramePr>
          <p:nvPr>
            <p:ph sz="half" idx="2"/>
          </p:nvPr>
        </p:nvGraphicFramePr>
        <p:xfrm>
          <a:off x="4914900" y="1981200"/>
          <a:ext cx="3695700" cy="2910840"/>
        </p:xfrm>
        <a:graphic>
          <a:graphicData uri="http://schemas.openxmlformats.org/drawingml/2006/table">
            <a:tbl>
              <a:tblPr/>
              <a:tblGrid>
                <a:gridCol w="1733550"/>
                <a:gridCol w="19621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Parmetar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Vrijednost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11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Ukupni azot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15 mg/l N (10,000 do 100,000 ES)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584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10 mg/l N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(</a:t>
                      </a: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 100,000 ES)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508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Ukupni fosfor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2 mg/l P (10,000 do 100,000 ES)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436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1 mg/l P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(</a:t>
                      </a: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sr-Latn-C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" pitchFamily="34" charset="0"/>
                          <a:cs typeface="Arial" charset="0"/>
                        </a:rPr>
                        <a:t> 100,000 ES)</a:t>
                      </a: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016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373" name="Group 565"/>
          <p:cNvGraphicFramePr>
            <a:graphicFrameLocks noGrp="1"/>
          </p:cNvGraphicFramePr>
          <p:nvPr/>
        </p:nvGraphicFramePr>
        <p:xfrm>
          <a:off x="1066800" y="1002309"/>
          <a:ext cx="7315200" cy="5225091"/>
        </p:xfrm>
        <a:graphic>
          <a:graphicData uri="http://schemas.openxmlformats.org/drawingml/2006/table">
            <a:tbl>
              <a:tblPr/>
              <a:tblGrid>
                <a:gridCol w="1103313"/>
                <a:gridCol w="1030287"/>
                <a:gridCol w="830263"/>
                <a:gridCol w="769937"/>
                <a:gridCol w="790575"/>
                <a:gridCol w="962025"/>
                <a:gridCol w="1828800"/>
              </a:tblGrid>
              <a:tr h="6920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Opština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Ispust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Godina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Dužina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Dubina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Prečnik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(mm)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Kapacitet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(ekvivalentnih stan.)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2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Herceg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Novi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Forte Mare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35-50,000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2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Kotor / Tivat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Trašte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50-75,000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Tivat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Seljanovo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980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30-40,000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Budva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Budva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35-50,000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Sveti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Stefan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10-15,000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Petrovac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10-15,000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Čanj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10-15,000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Bar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20-35,000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Ulcinj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Valdanos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15-25,000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Pristan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10-20,000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Velika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plaža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35-50,000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3048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OSNOVNI PODACI O GLAVNIM ISPUSTIMA</a:t>
            </a:r>
            <a:endParaRPr lang="en-US" sz="2400" b="1" dirty="0"/>
          </a:p>
        </p:txBody>
      </p:sp>
    </p:spTree>
  </p:cSld>
  <p:clrMapOvr>
    <a:masterClrMapping/>
  </p:clrMapOvr>
  <p:transition spd="slow" advTm="22672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Olivera\AppData\Local\Temp\Rar$DIa0.423\5.Forte M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0980"/>
            <a:ext cx="9144000" cy="545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Olivera\AppData\Local\Temp\Rar$DIa0.414\3.Kum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0980"/>
            <a:ext cx="9144000" cy="545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Olivera\AppData\Local\Temp\Rar$DIa0.421\1.Bij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0980"/>
            <a:ext cx="9144000" cy="545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PODMORSKI ISPUSTI na podrulju hercegnovske rivijere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5220274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sr-Latn-RS" sz="2800" b="1" dirty="0" smtClean="0"/>
              <a:t/>
            </a:r>
            <a:br>
              <a:rPr lang="sr-Latn-RS" sz="2800" b="1" dirty="0" smtClean="0"/>
            </a:br>
            <a:r>
              <a:rPr lang="en-US" sz="2800" b="1" dirty="0" smtClean="0"/>
              <a:t>KOCKS consulting</a:t>
            </a:r>
            <a:r>
              <a:rPr lang="sr-Latn-RS" sz="2800" b="1" dirty="0" smtClean="0"/>
              <a:t>, </a:t>
            </a:r>
            <a:r>
              <a:rPr lang="en-US" sz="2800" b="1" dirty="0" smtClean="0"/>
              <a:t>IK engineers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AQUA MONT SERVICE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 descr="2006_0906_105312_resiz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2006_0906_105304_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3124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Ispust</a:t>
            </a:r>
            <a:r>
              <a:rPr lang="sr-Latn-RS" dirty="0" smtClean="0"/>
              <a:t> u Petrovcu</a:t>
            </a:r>
            <a:endParaRPr lang="en-US" dirty="0"/>
          </a:p>
        </p:txBody>
      </p:sp>
      <p:pic>
        <p:nvPicPr>
          <p:cNvPr id="1027" name="Picture 3" descr="2006_0906_104424_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2686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2006_0901_133646_res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733800"/>
            <a:ext cx="2667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2006_0903_151400_resi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733800"/>
            <a:ext cx="2714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</TotalTime>
  <Words>328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 Pregled podmorskih ispusta od Ulcinja do Herceg Novog,  stanje i budućnost </vt:lpstr>
      <vt:lpstr>Klasifikacija morske vode</vt:lpstr>
      <vt:lpstr>Standardi ispuštanja u more po Direktivama EU i dodatni standardi ispuštanja prema Direktivi EU za osjetljive vode</vt:lpstr>
      <vt:lpstr>Slide 4</vt:lpstr>
      <vt:lpstr>Slide 5</vt:lpstr>
      <vt:lpstr>Slide 6</vt:lpstr>
      <vt:lpstr>Slide 7</vt:lpstr>
      <vt:lpstr>PODMORSKI ISPUSTI na podrulju hercegnovske rivijere</vt:lpstr>
      <vt:lpstr> KOCKS consulting, IK engineers AQUA MONT SERVICE </vt:lpstr>
      <vt:lpstr>Ispust  u  petrovcu </vt:lpstr>
      <vt:lpstr> Solidna gradnja, optimalna dimenzija cijevi i sama njihova zastita od talasa, Ulcinj stavljaju u poziciju dobro ocuvanih podmorskih ispusta. Prateci objekti na suvom zbog odrzavanja nisu u funkciji, te iz tih razloga I cijeli sistem nefunkcioniše  </vt:lpstr>
      <vt:lpstr>Količine otpadnih voda zimi (2003.godina) </vt:lpstr>
      <vt:lpstr> U okviru Master plana, priložen je predlog sporazuma o kvalitetu industrijskih otpadnih voda. Ovakav sporazum determiniše sastav otpadne vode koju industrija treba da ispušta u gradsku kanalizaciju i da definiše cijenu.   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Pregled podmorskih ispusta od Ulcinja do Herceg Novog, njihovo stanje i budućnost </dc:title>
  <dc:creator>Olivera</dc:creator>
  <cp:lastModifiedBy>Olivera</cp:lastModifiedBy>
  <cp:revision>24</cp:revision>
  <dcterms:created xsi:type="dcterms:W3CDTF">2015-03-31T07:03:57Z</dcterms:created>
  <dcterms:modified xsi:type="dcterms:W3CDTF">2015-04-02T05:41:03Z</dcterms:modified>
</cp:coreProperties>
</file>